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png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  <p:sldMasterId id="2147483698" r:id="rId4"/>
    <p:sldMasterId id="2147483748" r:id="rId5"/>
    <p:sldMasterId id="2147483761" r:id="rId6"/>
    <p:sldMasterId id="2147483771" r:id="rId7"/>
    <p:sldMasterId id="2147483787" r:id="rId8"/>
    <p:sldMasterId id="2147483803" r:id="rId9"/>
  </p:sldMasterIdLst>
  <p:notesMasterIdLst>
    <p:notesMasterId r:id="rId35"/>
  </p:notesMasterIdLst>
  <p:handoutMasterIdLst>
    <p:handoutMasterId r:id="rId36"/>
  </p:handoutMasterIdLst>
  <p:sldIdLst>
    <p:sldId id="256" r:id="rId10"/>
    <p:sldId id="257" r:id="rId11"/>
    <p:sldId id="265" r:id="rId12"/>
    <p:sldId id="315" r:id="rId13"/>
    <p:sldId id="316" r:id="rId14"/>
    <p:sldId id="317" r:id="rId15"/>
    <p:sldId id="318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25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94"/>
    <p:restoredTop sz="82175" autoAdjust="0"/>
  </p:normalViewPr>
  <p:slideViewPr>
    <p:cSldViewPr snapToGrid="0" snapToObjects="1">
      <p:cViewPr varScale="1">
        <p:scale>
          <a:sx n="74" d="100"/>
          <a:sy n="74" d="100"/>
        </p:scale>
        <p:origin x="72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A3F0E-14F7-C046-8654-5D1C87BA370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93691-C42D-804B-9D15-938686057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7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AD61F-E180-4E49-990E-B7D9E6898F9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3F7E-2049-3849-8727-6CDF92BA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3F7E-2049-3849-8727-6CDF92BAB5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32ffbf99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32ffbf99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20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32ffbf99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32ffbf99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6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32ffbf99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32ffbf991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28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32ffbf99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32ffbf99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34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32ffbf99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32ffbf99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25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32ffbf99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32ffbf99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773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32ffbf99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32ffbf99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76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32ffbf991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32ffbf991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16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336acdf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336acdf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599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336acdfe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336acdfe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33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CTAA – membership organization of transit systems, transportation providers, state DOTs,</a:t>
            </a:r>
            <a:r>
              <a:rPr lang="en-US" baseline="0" dirty="0"/>
              <a:t> human services agencies, planning agencies and others committed to transportation access for people of all ages and abilities throughout the United States.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3F7E-2049-3849-8727-6CDF92BAB5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32ffbf991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32ffbf991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74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32ffbf991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32ffbf991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069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3F7E-2049-3849-8727-6CDF92BAB5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AF7BE-6381-EB44-87A2-152EE69D6E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9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AF7BE-6381-EB44-87A2-152EE69D6E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4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32ffbf99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32ffbf991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7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9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2ffbf99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32ffbf99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61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336acdfe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336acdfe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97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36acdfe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336acdfe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18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MC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12192000" cy="723900"/>
            <a:chOff x="0" y="0"/>
            <a:chExt cx="9144000" cy="1552575"/>
          </a:xfrm>
        </p:grpSpPr>
        <p:sp>
          <p:nvSpPr>
            <p:cNvPr id="5" name="Rectangle 10"/>
            <p:cNvSpPr/>
            <p:nvPr userDrawn="1"/>
          </p:nvSpPr>
          <p:spPr bwMode="auto">
            <a:xfrm>
              <a:off x="0" y="1171241"/>
              <a:ext cx="9144000" cy="381334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0" y="0"/>
              <a:ext cx="9144000" cy="14470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6051550"/>
            <a:ext cx="12192000" cy="806450"/>
            <a:chOff x="0" y="5305425"/>
            <a:chExt cx="9144000" cy="1552575"/>
          </a:xfrm>
        </p:grpSpPr>
        <p:sp>
          <p:nvSpPr>
            <p:cNvPr id="8" name="Rectangle 12"/>
            <p:cNvSpPr/>
            <p:nvPr userDrawn="1"/>
          </p:nvSpPr>
          <p:spPr bwMode="auto">
            <a:xfrm>
              <a:off x="0" y="5305425"/>
              <a:ext cx="9124950" cy="382032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>
              <a:off x="0" y="5409338"/>
              <a:ext cx="9144000" cy="14486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00705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88587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7746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1422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6440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07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023519" y="1274540"/>
            <a:ext cx="224221" cy="1103586"/>
          </a:xfrm>
          <a:prstGeom prst="rect">
            <a:avLst/>
          </a:prstGeom>
          <a:solidFill>
            <a:srgbClr val="38B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497" y="2054086"/>
            <a:ext cx="11263104" cy="40684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55B8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Clr>
                <a:srgbClr val="38B448"/>
              </a:buClr>
              <a:buFont typeface="Wingdings" panose="05000000000000000000" pitchFamily="2" charset="2"/>
              <a:buNone/>
              <a:defRPr sz="2400"/>
            </a:lvl3pPr>
            <a:lvl4pPr marL="1600200" indent="-228600">
              <a:lnSpc>
                <a:spcPct val="100000"/>
              </a:lnSpc>
              <a:buClr>
                <a:srgbClr val="38B448"/>
              </a:buClr>
              <a:buFont typeface="Wingdings" charset="2"/>
              <a:buChar char="§"/>
              <a:defRPr sz="2000"/>
            </a:lvl4pPr>
            <a:lvl5pPr marL="2057400" indent="-228600">
              <a:lnSpc>
                <a:spcPct val="100000"/>
              </a:lnSpc>
              <a:buClr>
                <a:srgbClr val="FFCD00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498" y="869156"/>
            <a:ext cx="11263105" cy="1039157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5498" y="1974574"/>
            <a:ext cx="8269353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0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460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112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990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87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B185B-1C5E-45B1-A123-02C5319D532A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1438-2306-4055-B308-BE90FB7F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E2EDF-0797-41E8-AB96-4BA410FFBA0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37FE3-09D1-4000-90E3-8F244B9BA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17098-DD36-4770-8003-17850E89B19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95A4-7FBE-46C7-9EC2-1A875E75B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11551-5CBD-4DF2-B782-5B13E680503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8C01-546E-4489-AEFF-20DD51C0D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616F4-0E63-4380-9ACC-5330D7DC567A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F9CDC-4F18-4EEE-B60E-354C690AA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52C94-331F-4265-B357-31A8B63150C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D0D2F-9DD5-4672-BFF6-1A3BAD080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C8AAD-0307-4026-AF1A-CC15D240BA9B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092C7-BC59-4C03-81A8-FD156DAA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FAB53-C77B-4347-9E84-3F26C39BEBB8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54934-296D-4B23-B512-E49E42109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658B0-89D0-42D1-9588-DCA9A440C8C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3226-FC99-4766-9269-A56017F0B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9D64C-B31F-449D-8FA8-E5E9899EC164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8A5F-887B-4E31-BF32-2D0473E4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45495-7FDE-436B-A115-85590060B24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DFEC8-0CA6-4670-BFB7-CE2B8E1F7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36880-2F47-4A1C-B12B-AAA25630151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3063F-8347-45BD-B802-EF27139E8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MC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12192000" cy="723900"/>
            <a:chOff x="0" y="0"/>
            <a:chExt cx="9144000" cy="1552575"/>
          </a:xfrm>
        </p:grpSpPr>
        <p:sp>
          <p:nvSpPr>
            <p:cNvPr id="5" name="Rectangle 10"/>
            <p:cNvSpPr/>
            <p:nvPr userDrawn="1"/>
          </p:nvSpPr>
          <p:spPr bwMode="auto">
            <a:xfrm>
              <a:off x="0" y="1171241"/>
              <a:ext cx="9144000" cy="381334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0" y="0"/>
              <a:ext cx="9144000" cy="14470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6051550"/>
            <a:ext cx="12192000" cy="806450"/>
            <a:chOff x="0" y="5305425"/>
            <a:chExt cx="9144000" cy="1552575"/>
          </a:xfrm>
        </p:grpSpPr>
        <p:sp>
          <p:nvSpPr>
            <p:cNvPr id="8" name="Rectangle 12"/>
            <p:cNvSpPr/>
            <p:nvPr userDrawn="1"/>
          </p:nvSpPr>
          <p:spPr bwMode="auto">
            <a:xfrm>
              <a:off x="0" y="5305425"/>
              <a:ext cx="9124950" cy="382032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>
              <a:off x="0" y="5409338"/>
              <a:ext cx="9144000" cy="14486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BF81E49-CD51-43BF-AA86-B2AE2DEFA890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12ABA88-845C-4EF4-BDED-E5FD6454B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DF57FD1-CF58-4614-942B-6C9AE3B31481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64D22CC-14FC-4CE9-87B2-FF56FBBE8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1EE019A-9844-4D41-8F71-B6FCD8836FC6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59C3426-E127-4782-9E73-B62BE9330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BCC2DCC-DAF5-4EB2-BD97-1D08674FCA6E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0A08860-4D9F-435E-AF21-F6BEB50A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757AC15-0AE3-45F2-987B-30AFDC378C2F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15E6184-CC13-4E60-9330-7748FD114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5AA0F54-6D1F-4CB4-8F15-202B1C69EE0D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B021791-F995-4693-8060-2839FBE0A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D4E98D4-E392-45D0-8AD1-C3152D56CBD5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C4B58E4-723E-4EEF-A85E-8B6CCA4F5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481C1A0-5551-4027-A06B-91552CED8FC1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8D513EB-ADEB-49A5-AE37-C7604E966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EE7179D-1617-4DCD-8581-01EEDAB1EE7D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60C9520-7835-4AD1-A842-E22B8B0D7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2B6192A-18AD-4202-9B0C-744AB9ABE73F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6116D6B-0758-480C-A55A-3DCFE8EA2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80D819A-3EFC-4BAA-B5D8-869F0B5B07D5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4B62299-8BBA-47C0-8C6D-5E90BA940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81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MC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12192000" cy="723900"/>
            <a:chOff x="0" y="0"/>
            <a:chExt cx="9144000" cy="1552575"/>
          </a:xfrm>
        </p:grpSpPr>
        <p:sp>
          <p:nvSpPr>
            <p:cNvPr id="5" name="Rectangle 10"/>
            <p:cNvSpPr/>
            <p:nvPr userDrawn="1"/>
          </p:nvSpPr>
          <p:spPr bwMode="auto">
            <a:xfrm>
              <a:off x="0" y="1171241"/>
              <a:ext cx="9144000" cy="381334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0" y="0"/>
              <a:ext cx="9144000" cy="14470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6051550"/>
            <a:ext cx="12192000" cy="806450"/>
            <a:chOff x="0" y="5305425"/>
            <a:chExt cx="9144000" cy="1552575"/>
          </a:xfrm>
        </p:grpSpPr>
        <p:sp>
          <p:nvSpPr>
            <p:cNvPr id="8" name="Rectangle 12"/>
            <p:cNvSpPr/>
            <p:nvPr userDrawn="1"/>
          </p:nvSpPr>
          <p:spPr bwMode="auto">
            <a:xfrm>
              <a:off x="0" y="5305425"/>
              <a:ext cx="9124950" cy="382032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4"/>
            <p:cNvSpPr/>
            <p:nvPr/>
          </p:nvSpPr>
          <p:spPr>
            <a:xfrm>
              <a:off x="0" y="5409338"/>
              <a:ext cx="9144000" cy="14486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BF81E49-CD51-43BF-AA86-B2AE2DEFA890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12ABA88-845C-4EF4-BDED-E5FD6454B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DF57FD1-CF58-4614-942B-6C9AE3B31481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64D22CC-14FC-4CE9-87B2-FF56FBBE8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1EE019A-9844-4D41-8F71-B6FCD8836FC6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59C3426-E127-4782-9E73-B62BE9330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BCC2DCC-DAF5-4EB2-BD97-1D08674FCA6E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0A08860-4D9F-435E-AF21-F6BEB50A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757AC15-0AE3-45F2-987B-30AFDC378C2F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15E6184-CC13-4E60-9330-7748FD114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5AA0F54-6D1F-4CB4-8F15-202B1C69EE0D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B021791-F995-4693-8060-2839FBE0A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D4E98D4-E392-45D0-8AD1-C3152D56CBD5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C4B58E4-723E-4EEF-A85E-8B6CCA4F5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481C1A0-5551-4027-A06B-91552CED8FC1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8D513EB-ADEB-49A5-AE37-C7604E966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EE7179D-1617-4DCD-8581-01EEDAB1EE7D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60C9520-7835-4AD1-A842-E22B8B0D7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2B6192A-18AD-4202-9B0C-744AB9ABE73F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6116D6B-0758-480C-A55A-3DCFE8EA2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80D819A-3EFC-4BAA-B5D8-869F0B5B07D5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4B62299-8BBA-47C0-8C6D-5E90BA940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87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B185B-1C5E-45B1-A123-02C5319D532A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1438-2306-4055-B308-BE90FB7F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651-63DA-4D4D-A5FD-4CF50A95B729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A06F-4948-48C2-865A-E6F18B65E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2EDF-0797-41E8-AB96-4BA410FFBA0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7FE3-09D1-4000-90E3-8F244B9BA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7098-DD36-4770-8003-17850E89B197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A4-7FBE-46C7-9EC2-1A875E75BE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1551-5CBD-4DF2-B782-5B13E680503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B8C01-546E-4489-AEFF-20DD51C0D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16F4-0E63-4380-9ACC-5330D7DC567A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9CDC-4F18-4EEE-B60E-354C690AA5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2C94-331F-4265-B357-31A8B63150CC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0D2F-9DD5-4672-BFF6-1A3BAD080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AAD-0307-4026-AF1A-CC15D240BA9B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2C7-BC59-4C03-81A8-FD156DAA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B53-C77B-4347-9E84-3F26C39BEBB8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4934-296D-4B23-B512-E49E421099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58B0-89D0-42D1-9588-DCA9A440C8C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3226-FC99-4766-9269-A56017F0B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D64C-B31F-449D-8FA8-E5E9899EC164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8A5F-887B-4E31-BF32-2D0473E46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5495-7FDE-436B-A115-85590060B24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FEC8-0CA6-4670-BFB7-CE2B8E1F7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2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4966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8404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8264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7067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0045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275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1535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D69-15A9-49A8-A190-575643088CD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2EEA-C984-47F4-8D53-0A559E3E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7226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93B61-0F9B-4A57-9817-DDAA54D19140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50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56B79-0A74-44BC-B4A0-A42B6A8EE84D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F30DC-F4EC-48CA-ACD7-53E82A97DC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46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7FAB00-CB02-4115-81AD-2A941461498E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16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771F0-CBC9-4E50-B450-64811DB17E1C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0A63-D05F-4BF2-BBBB-8C649A822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3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E0AB9-F5D6-472E-9403-C527EB721761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54773-A2B5-4646-95BE-003A69DD1A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5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8D2DE-CA74-4040-9858-FD1F8A957F87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9A469-9A19-461F-A6DE-CD7A42064D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92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FDEFB-340A-4A57-8B6B-A512C356FD5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4790-7C8F-4A8E-B4B5-625B603EDB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2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CF409-8474-4C7B-A34F-E61046E9CC9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2ED1C-6C20-484B-AAEE-2ED2543D5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8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E452F-5371-4347-BB89-EE2D6F440F4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070EB-F3FD-4241-853D-71A8F35FA0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88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38FE8-1539-46D4-9443-0EAA3EA4F9C0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5099D-3C1E-47C5-A3C3-25B7BB9371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15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3829B-38CA-4BA8-9D95-365D9E843520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32F9B-3CCB-43C3-90D0-6301779ED5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880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B822-55E1-8041-9F44-7241F0212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24BB0-B708-524C-90EB-6C1C62158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5BD9-112A-B643-A29C-9DA2BAAF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A1EE-360B-4385-B692-58D1EDF37F40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56C6-4A21-074A-81AB-E81A72C7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7FD6-9ED8-6948-9C81-D4F41943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5ABB-AA43-4744-929D-6D657CC17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0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651D-2839-6C4C-B468-77E5EBBC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FC820-124A-A94E-992E-11BC7725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F563-C6A0-D844-80EA-4E60045F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7FD1-CF58-4614-942B-6C9AE3B31481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F6062-FFAB-0B4C-8A6A-78637537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398C-6990-194B-96B1-CBFB7CFF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22CC-14FC-4CE9-87B2-FF56FBBE8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78C1-EAA0-034E-BE04-386E66DC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88B9-491C-F148-A368-0F6494AE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1E138-8F1F-5141-8187-19AA42A4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019A-9844-4D41-8F71-B6FCD8836FC6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52EA-6C27-BE44-B251-BE4D716D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7E9E8-FB7B-A440-853A-CC18C929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3426-E127-4782-9E73-B62BE9330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6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FF41-4521-634A-9582-0BB989C8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1DAB-299F-2B4B-90CC-54064EF7C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35660-3E5F-F846-BB98-8C9EB210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0B453-9938-684E-A535-5AE7CCD1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2DCC-DAF5-4EB2-BD97-1D08674FCA6E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D4BC7-4FB8-3E44-B299-C4700B37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438AA-2238-1741-AAFC-DE8A64CA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8860-4D9F-435E-AF21-F6BEB50AB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2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1022-3B92-C84F-9941-264AF85B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16679-66E6-0741-ADAC-4E8306C79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E2065-9C85-AE41-84B4-B5EFE93D2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3C52E-B3DF-FA40-A506-359BC1E5F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5B5F2-F1E6-D843-A94C-26BD747D9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3CDE6-6C31-3542-8F2A-D012773E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AC15-0AE3-45F2-987B-30AFDC378C2F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82334-5DEC-8643-8BA0-112B0EB0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91FDC-90A6-6545-9F93-BEE064BC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6184-CC13-4E60-9330-7748FD114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5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F202-8461-C64B-B611-9C859474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B6DEA-C08A-D44C-AC05-0AC7038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0F54-6D1F-4CB4-8F15-202B1C69EE0D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CE16F-BE41-8D4F-880C-FC7C114F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7E715-FF51-4140-8DAD-6FAE0B89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1791-F995-4693-8060-2839FBE0A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7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DA0D9-A686-C34B-A70B-3D0A7503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98D4-E392-45D0-8AD1-C3152D56CBD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00251-E7FB-3B42-86A6-02A64F34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91D7-E21E-9944-A369-2DA28634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8E4-723E-4EEF-A85E-8B6CCA4F5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109F-76BF-5B4F-989F-74349206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13B1-7FD7-514A-9673-43BD658C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7ED3D-7B8D-9A47-866E-0A11CC88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41E86-C1F1-FE4D-BCE0-A29221B2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1A0-5551-4027-A06B-91552CED8FC1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DCE89-FD21-CE4B-9C9F-7879DA5E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C6B0B-8097-C247-B51B-83AB393A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13EB-ADEB-49A5-AE37-C7604E966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17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53BF-C4E0-CF42-BA8B-92281226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46877-9EC6-874B-8E55-E3C0D5D1C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4313F-694F-064B-86F8-800A81388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856F3-005E-6748-BA3B-4BB23868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179D-1617-4DCD-8581-01EEDAB1EE7D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E6F35-4262-9A4A-A426-4A69BC85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9C7F-1E50-8B44-953E-6100D518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520-7835-4AD1-A842-E22B8B0D7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0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3B85-8ABC-2C4C-9720-1A8649BD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CB6E6-ACBE-E14E-8587-0149D931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7E42-4B12-3E4F-BC10-27E384A3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92A-18AD-4202-9B0C-744AB9ABE73F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5FE5D-7D98-FC46-818E-457FE703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1B85-231E-544F-9EE6-F295E46F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6D6B-0758-480C-A55A-3DCFE8EA2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72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9CF65-8B0E-A74A-AFB8-A33DE09B1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06F42-0C52-5345-A21A-C0443EB98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EBC1B-CC69-504C-87B4-0763FFC7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819A-3EFC-4BAA-B5D8-869F0B5B07D5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24C73-9097-C749-97F6-91066417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132E-3F2A-B84C-B9F8-D3AECE65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299-8BBA-47C0-8C6D-5E90BA940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688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023519" y="1274540"/>
            <a:ext cx="224221" cy="1103586"/>
          </a:xfrm>
          <a:prstGeom prst="rect">
            <a:avLst/>
          </a:prstGeom>
          <a:solidFill>
            <a:srgbClr val="38B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5497" y="2054086"/>
            <a:ext cx="11263104" cy="40684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55B8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Clr>
                <a:srgbClr val="38B448"/>
              </a:buClr>
              <a:buFont typeface="Wingdings" panose="05000000000000000000" pitchFamily="2" charset="2"/>
              <a:buNone/>
              <a:defRPr sz="2400"/>
            </a:lvl3pPr>
            <a:lvl4pPr marL="1600200" indent="-228600">
              <a:lnSpc>
                <a:spcPct val="100000"/>
              </a:lnSpc>
              <a:buClr>
                <a:srgbClr val="38B448"/>
              </a:buClr>
              <a:buFont typeface="Wingdings" charset="2"/>
              <a:buChar char="§"/>
              <a:defRPr sz="2000"/>
            </a:lvl4pPr>
            <a:lvl5pPr marL="2057400" indent="-228600">
              <a:lnSpc>
                <a:spcPct val="100000"/>
              </a:lnSpc>
              <a:buClr>
                <a:srgbClr val="FFCD00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498" y="869156"/>
            <a:ext cx="11263105" cy="1039157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5498" y="1974574"/>
            <a:ext cx="8269353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381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2559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4423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6045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6538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91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  <p:grpSp>
        <p:nvGrpSpPr>
          <p:cNvPr id="14343" name="Group 12"/>
          <p:cNvGrpSpPr>
            <a:grpSpLocks/>
          </p:cNvGrpSpPr>
          <p:nvPr/>
        </p:nvGrpSpPr>
        <p:grpSpPr bwMode="auto">
          <a:xfrm>
            <a:off x="0" y="0"/>
            <a:ext cx="12192000" cy="533400"/>
            <a:chOff x="0" y="0"/>
            <a:chExt cx="9144000" cy="533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52400"/>
              <a:ext cx="9144000" cy="381000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4460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4344" name="Group 13"/>
          <p:cNvGrpSpPr>
            <a:grpSpLocks/>
          </p:cNvGrpSpPr>
          <p:nvPr/>
        </p:nvGrpSpPr>
        <p:grpSpPr bwMode="auto">
          <a:xfrm>
            <a:off x="1" y="6327776"/>
            <a:ext cx="12204700" cy="530225"/>
            <a:chOff x="-1" y="6327775"/>
            <a:chExt cx="9153525" cy="530224"/>
          </a:xfrm>
        </p:grpSpPr>
        <p:sp>
          <p:nvSpPr>
            <p:cNvPr id="15" name="Rectangle 14"/>
            <p:cNvSpPr/>
            <p:nvPr userDrawn="1"/>
          </p:nvSpPr>
          <p:spPr bwMode="auto">
            <a:xfrm rot="10800000">
              <a:off x="6349" y="6327775"/>
              <a:ext cx="9118600" cy="380999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 rot="10800000">
              <a:off x="-1" y="6411913"/>
              <a:ext cx="9153525" cy="4460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0" r:id="rId12"/>
    <p:sldLayoutId id="2147483783" r:id="rId13"/>
    <p:sldLayoutId id="2147483784" r:id="rId14"/>
    <p:sldLayoutId id="214748378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530C651-63DA-4D4D-A5FD-4CF50A95B729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D3A06F-4948-48C2-865A-E6F18B65E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C68A1EE-360B-4385-B692-58D1EDF37F40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4435ABB-AA43-4744-929D-6D657CC1786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343" name="Group 12"/>
          <p:cNvGrpSpPr>
            <a:grpSpLocks/>
          </p:cNvGrpSpPr>
          <p:nvPr/>
        </p:nvGrpSpPr>
        <p:grpSpPr bwMode="auto">
          <a:xfrm>
            <a:off x="0" y="0"/>
            <a:ext cx="12192000" cy="533400"/>
            <a:chOff x="0" y="0"/>
            <a:chExt cx="9144000" cy="533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52400"/>
              <a:ext cx="9144000" cy="381000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4460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4344" name="Group 13"/>
          <p:cNvGrpSpPr>
            <a:grpSpLocks/>
          </p:cNvGrpSpPr>
          <p:nvPr/>
        </p:nvGrpSpPr>
        <p:grpSpPr bwMode="auto">
          <a:xfrm>
            <a:off x="1" y="6327776"/>
            <a:ext cx="12204700" cy="530225"/>
            <a:chOff x="-1" y="6327775"/>
            <a:chExt cx="9153525" cy="530224"/>
          </a:xfrm>
        </p:grpSpPr>
        <p:sp>
          <p:nvSpPr>
            <p:cNvPr id="15" name="Rectangle 14"/>
            <p:cNvSpPr/>
            <p:nvPr userDrawn="1"/>
          </p:nvSpPr>
          <p:spPr bwMode="auto">
            <a:xfrm rot="10800000">
              <a:off x="6349" y="6327775"/>
              <a:ext cx="9118600" cy="380999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 rot="10800000">
              <a:off x="-1" y="6411913"/>
              <a:ext cx="9153525" cy="4460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C68A1EE-360B-4385-B692-58D1EDF37F40}" type="datetime1">
              <a:rPr lang="en-US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4435ABB-AA43-4744-929D-6D657CC1786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343" name="Group 12"/>
          <p:cNvGrpSpPr>
            <a:grpSpLocks/>
          </p:cNvGrpSpPr>
          <p:nvPr/>
        </p:nvGrpSpPr>
        <p:grpSpPr bwMode="auto">
          <a:xfrm>
            <a:off x="0" y="0"/>
            <a:ext cx="12192000" cy="533400"/>
            <a:chOff x="0" y="0"/>
            <a:chExt cx="9144000" cy="533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52400"/>
              <a:ext cx="9144000" cy="381000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4460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4344" name="Group 13"/>
          <p:cNvGrpSpPr>
            <a:grpSpLocks/>
          </p:cNvGrpSpPr>
          <p:nvPr/>
        </p:nvGrpSpPr>
        <p:grpSpPr bwMode="auto">
          <a:xfrm>
            <a:off x="1" y="6327776"/>
            <a:ext cx="12204700" cy="530225"/>
            <a:chOff x="-1" y="6327775"/>
            <a:chExt cx="9153525" cy="530224"/>
          </a:xfrm>
        </p:grpSpPr>
        <p:sp>
          <p:nvSpPr>
            <p:cNvPr id="15" name="Rectangle 14"/>
            <p:cNvSpPr/>
            <p:nvPr userDrawn="1"/>
          </p:nvSpPr>
          <p:spPr bwMode="auto">
            <a:xfrm rot="10800000">
              <a:off x="6349" y="6327775"/>
              <a:ext cx="9118600" cy="380999"/>
            </a:xfrm>
            <a:prstGeom prst="rect">
              <a:avLst/>
            </a:prstGeom>
            <a:solidFill>
              <a:srgbClr val="A99E67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 rot="10800000">
              <a:off x="-1" y="6411913"/>
              <a:ext cx="9153525" cy="4460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C68A1EE-360B-4385-B692-58D1EDF37F40}" type="datetime1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4435ABB-AA43-4744-929D-6D657CC178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5D69-15A9-49A8-A190-575643088CD0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2EEA-C984-47F4-8D53-0A559E3EA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9D1D4E-3ECE-45AC-A060-C9CB19FA9C7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2013 MOVING TOGETHER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9FD3E2-5689-42D6-AB48-F300DDA5A4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27561-82EC-E84D-ABA6-D28FB9E8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F3885-498A-A342-A5E7-50E80F40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D6D9-D2A1-7A40-8516-7F3510D5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5254-5E32-B648-B90C-EC9C934EE4B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B8267-9C92-CF4D-B93F-2E1B7C32C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0E75-A8D6-7D44-BE65-3F318E6B6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06A0-3EF3-304C-BE91-647267BA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1000">
              <a:srgbClr val="FFFFFF"/>
            </a:gs>
            <a:gs pos="100000">
              <a:srgbClr val="D9D9D9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4083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taa.org/about-n-cat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rossglaser@ctaa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Relationship Id="rId5" Type="http://schemas.openxmlformats.org/officeDocument/2006/relationships/hyperlink" Target="mailto:kc@fullpath.io" TargetMode="External"/><Relationship Id="rId4" Type="http://schemas.openxmlformats.org/officeDocument/2006/relationships/hyperlink" Target="mailto:carpenter@cta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tif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tif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303" y="3619500"/>
            <a:ext cx="6419021" cy="260985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FRAMEWORK FOR TECHNOLOGY DECISIONMAKING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8940" y="4831632"/>
            <a:ext cx="2764080" cy="728322"/>
          </a:xfrm>
        </p:spPr>
        <p:txBody>
          <a:bodyPr/>
          <a:lstStyle/>
          <a:p>
            <a:pPr algn="l"/>
            <a:r>
              <a:rPr lang="en-US" b="1" dirty="0"/>
              <a:t>Apr. 15, 2020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A0F59-050F-B949-A6CB-11BC2F7E9C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78" y="935665"/>
            <a:ext cx="10143461" cy="28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Thank you.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429567" y="2281900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415600" y="3647200"/>
            <a:ext cx="11360800" cy="14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Just kidding!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415600" y="47230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There are barriers to using this model.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781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15600" y="386367"/>
            <a:ext cx="4572000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What We Wish For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16" name="Google Shape;116;p16" descr="orange light bulb"/>
          <p:cNvPicPr preferRelativeResize="0"/>
          <p:nvPr/>
        </p:nvPicPr>
        <p:blipFill rotWithShape="1">
          <a:blip r:embed="rId3">
            <a:alphaModFix/>
          </a:blip>
          <a:srcRect t="6147" b="20673"/>
          <a:stretch/>
        </p:blipFill>
        <p:spPr>
          <a:xfrm>
            <a:off x="415600" y="1441300"/>
            <a:ext cx="4572000" cy="501893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152400" dir="19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986500" y="392067"/>
            <a:ext cx="3744000" cy="100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What We Have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986500" y="1858500"/>
            <a:ext cx="3744000" cy="423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t="1267" b="1267"/>
          <a:stretch/>
        </p:blipFill>
        <p:spPr>
          <a:xfrm>
            <a:off x="6986501" y="1447001"/>
            <a:ext cx="4571999" cy="501893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152400" dir="198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3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Key Barriers to Applying Technology in Transit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83600" cy="455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Misidentifying the Problem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Underestimating Costs, Overestimating Benefits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Lack of Systems Thinking &amp; Risk Management Tools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Abundance of Complexity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Consumer-Centered Thinking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Absence of Standards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0416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5323384" y="2445967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621084" y="982951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455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451" y="1216321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451" y="2679280"/>
            <a:ext cx="1034467" cy="103449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2669317" y="1216351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321" y="2446001"/>
            <a:ext cx="1501100" cy="1501100"/>
          </a:xfrm>
          <a:prstGeom prst="rect">
            <a:avLst/>
          </a:prstGeom>
          <a:noFill/>
          <a:ln>
            <a:noFill/>
          </a:ln>
          <a:effectLst>
            <a:outerShdw blurRad="214313" dist="123825" dir="27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37" name="Google Shape;137;p18"/>
          <p:cNvCxnSpPr>
            <a:stCxn id="136" idx="3"/>
            <a:endCxn id="135" idx="1"/>
          </p:cNvCxnSpPr>
          <p:nvPr/>
        </p:nvCxnSpPr>
        <p:spPr>
          <a:xfrm>
            <a:off x="1622420" y="3196551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8" name="Google Shape;1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6751" y="1216400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6751" y="2679333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6751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8"/>
          <p:cNvGrpSpPr/>
          <p:nvPr/>
        </p:nvGrpSpPr>
        <p:grpSpPr>
          <a:xfrm>
            <a:off x="3743117" y="4545617"/>
            <a:ext cx="347667" cy="561600"/>
            <a:chOff x="6412825" y="1732550"/>
            <a:chExt cx="260750" cy="421200"/>
          </a:xfrm>
        </p:grpSpPr>
        <p:sp>
          <p:nvSpPr>
            <p:cNvPr id="142" name="Google Shape;142;p18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18"/>
          <p:cNvGrpSpPr/>
          <p:nvPr/>
        </p:nvGrpSpPr>
        <p:grpSpPr>
          <a:xfrm>
            <a:off x="3743117" y="1531349"/>
            <a:ext cx="347667" cy="561600"/>
            <a:chOff x="6412825" y="2537100"/>
            <a:chExt cx="260750" cy="421200"/>
          </a:xfrm>
        </p:grpSpPr>
        <p:sp>
          <p:nvSpPr>
            <p:cNvPr id="145" name="Google Shape;145;p18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8"/>
          <p:cNvGrpSpPr/>
          <p:nvPr/>
        </p:nvGrpSpPr>
        <p:grpSpPr>
          <a:xfrm>
            <a:off x="3743117" y="3169433"/>
            <a:ext cx="347667" cy="442800"/>
            <a:chOff x="6412825" y="3430850"/>
            <a:chExt cx="260750" cy="332100"/>
          </a:xfrm>
        </p:grpSpPr>
        <p:sp>
          <p:nvSpPr>
            <p:cNvPr id="148" name="Google Shape;148;p18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6672717" y="4577685"/>
            <a:ext cx="347667" cy="561600"/>
            <a:chOff x="6412825" y="1732550"/>
            <a:chExt cx="260750" cy="421200"/>
          </a:xfrm>
        </p:grpSpPr>
        <p:sp>
          <p:nvSpPr>
            <p:cNvPr id="151" name="Google Shape;151;p18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18"/>
          <p:cNvGrpSpPr/>
          <p:nvPr/>
        </p:nvGrpSpPr>
        <p:grpSpPr>
          <a:xfrm>
            <a:off x="6672717" y="3050551"/>
            <a:ext cx="347667" cy="561600"/>
            <a:chOff x="6412825" y="2537100"/>
            <a:chExt cx="260750" cy="421200"/>
          </a:xfrm>
        </p:grpSpPr>
        <p:sp>
          <p:nvSpPr>
            <p:cNvPr id="154" name="Google Shape;154;p18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6672717" y="1682217"/>
            <a:ext cx="347667" cy="442800"/>
            <a:chOff x="6412825" y="3430850"/>
            <a:chExt cx="260750" cy="332100"/>
          </a:xfrm>
        </p:grpSpPr>
        <p:sp>
          <p:nvSpPr>
            <p:cNvPr id="157" name="Google Shape;157;p18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8"/>
          <p:cNvSpPr/>
          <p:nvPr/>
        </p:nvSpPr>
        <p:spPr>
          <a:xfrm>
            <a:off x="5299451" y="1216284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60" name="Google Shape;160;p18"/>
          <p:cNvCxnSpPr>
            <a:endCxn id="159" idx="1"/>
          </p:cNvCxnSpPr>
          <p:nvPr/>
        </p:nvCxnSpPr>
        <p:spPr>
          <a:xfrm>
            <a:off x="4252651" y="3196484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1" name="Google Shape;16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7817" y="2679267"/>
            <a:ext cx="1034467" cy="1034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8"/>
          <p:cNvCxnSpPr/>
          <p:nvPr/>
        </p:nvCxnSpPr>
        <p:spPr>
          <a:xfrm>
            <a:off x="71619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18"/>
          <p:cNvCxnSpPr/>
          <p:nvPr/>
        </p:nvCxnSpPr>
        <p:spPr>
          <a:xfrm>
            <a:off x="93022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4" name="Google Shape;164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11785" y="3169434"/>
            <a:ext cx="908633" cy="9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Isolated Rainbow 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79551" y="1560384"/>
            <a:ext cx="2015965" cy="2015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-3516" y="5371833"/>
            <a:ext cx="22092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Define Problem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205701" y="5371833"/>
            <a:ext cx="25236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 Solution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493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Procure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7619051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Implement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986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Celebrate!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8"/>
          <p:cNvSpPr/>
          <p:nvPr/>
        </p:nvSpPr>
        <p:spPr>
          <a:xfrm rot="5400000">
            <a:off x="-1747733" y="2362733"/>
            <a:ext cx="5676400" cy="1985600"/>
          </a:xfrm>
          <a:prstGeom prst="bracePair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8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Defining the Problem is Key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80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0">
              <a:buNone/>
            </a:pPr>
            <a:r>
              <a:rPr lang="en" sz="2533" i="1">
                <a:latin typeface="Montserrat Medium"/>
                <a:ea typeface="Montserrat Medium"/>
                <a:cs typeface="Montserrat Medium"/>
                <a:sym typeface="Montserrat Medium"/>
              </a:rPr>
              <a:t>“We fail more often because we solve the wrong problem than because we get the wrong solution to the right problem.” </a:t>
            </a:r>
            <a:br>
              <a:rPr lang="en" sz="2533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533">
                <a:latin typeface="Montserrat Medium"/>
                <a:ea typeface="Montserrat Medium"/>
                <a:cs typeface="Montserrat Medium"/>
                <a:sym typeface="Montserrat Medium"/>
              </a:rPr>
              <a:t>— Russell L. Ackoff</a:t>
            </a:r>
            <a:endParaRPr sz="2533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82588">
              <a:spcBef>
                <a:spcPts val="2133"/>
              </a:spcBef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Don’t include a preconceived solution as part of your problem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Technology is never an end unto itself.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Dig down to the underlying need.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What are the simplest solutions that solve the problem?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Use risk management as a lens for defining problems.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505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/>
          <p:nvPr/>
        </p:nvSpPr>
        <p:spPr>
          <a:xfrm>
            <a:off x="5323384" y="2445967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2621084" y="982951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455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451" y="1216321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451" y="2679280"/>
            <a:ext cx="1034467" cy="103449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2669317" y="1216351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321" y="2446001"/>
            <a:ext cx="1501100" cy="1501100"/>
          </a:xfrm>
          <a:prstGeom prst="rect">
            <a:avLst/>
          </a:prstGeom>
          <a:noFill/>
          <a:ln>
            <a:noFill/>
          </a:ln>
          <a:effectLst>
            <a:outerShdw blurRad="214313" dist="123825" dir="27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89" name="Google Shape;189;p20"/>
          <p:cNvCxnSpPr>
            <a:stCxn id="188" idx="3"/>
            <a:endCxn id="187" idx="1"/>
          </p:cNvCxnSpPr>
          <p:nvPr/>
        </p:nvCxnSpPr>
        <p:spPr>
          <a:xfrm>
            <a:off x="1622420" y="3196551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0" name="Google Shape;19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6751" y="1216400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6751" y="2679333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6751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0"/>
          <p:cNvGrpSpPr/>
          <p:nvPr/>
        </p:nvGrpSpPr>
        <p:grpSpPr>
          <a:xfrm>
            <a:off x="3743117" y="4545617"/>
            <a:ext cx="347667" cy="561600"/>
            <a:chOff x="6412825" y="1732550"/>
            <a:chExt cx="260750" cy="421200"/>
          </a:xfrm>
        </p:grpSpPr>
        <p:sp>
          <p:nvSpPr>
            <p:cNvPr id="194" name="Google Shape;194;p20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3743117" y="1531349"/>
            <a:ext cx="347667" cy="561600"/>
            <a:chOff x="6412825" y="2537100"/>
            <a:chExt cx="260750" cy="421200"/>
          </a:xfrm>
        </p:grpSpPr>
        <p:sp>
          <p:nvSpPr>
            <p:cNvPr id="197" name="Google Shape;197;p20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0"/>
          <p:cNvGrpSpPr/>
          <p:nvPr/>
        </p:nvGrpSpPr>
        <p:grpSpPr>
          <a:xfrm>
            <a:off x="3743117" y="3169433"/>
            <a:ext cx="347667" cy="442800"/>
            <a:chOff x="6412825" y="3430850"/>
            <a:chExt cx="260750" cy="332100"/>
          </a:xfrm>
        </p:grpSpPr>
        <p:sp>
          <p:nvSpPr>
            <p:cNvPr id="200" name="Google Shape;200;p20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0"/>
          <p:cNvGrpSpPr/>
          <p:nvPr/>
        </p:nvGrpSpPr>
        <p:grpSpPr>
          <a:xfrm>
            <a:off x="6672717" y="4577685"/>
            <a:ext cx="347667" cy="561600"/>
            <a:chOff x="6412825" y="1732550"/>
            <a:chExt cx="260750" cy="421200"/>
          </a:xfrm>
        </p:grpSpPr>
        <p:sp>
          <p:nvSpPr>
            <p:cNvPr id="203" name="Google Shape;203;p20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0"/>
          <p:cNvGrpSpPr/>
          <p:nvPr/>
        </p:nvGrpSpPr>
        <p:grpSpPr>
          <a:xfrm>
            <a:off x="6672717" y="3050551"/>
            <a:ext cx="347667" cy="561600"/>
            <a:chOff x="6412825" y="2537100"/>
            <a:chExt cx="260750" cy="421200"/>
          </a:xfrm>
        </p:grpSpPr>
        <p:sp>
          <p:nvSpPr>
            <p:cNvPr id="206" name="Google Shape;206;p20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6672717" y="1682217"/>
            <a:ext cx="347667" cy="442800"/>
            <a:chOff x="6412825" y="3430850"/>
            <a:chExt cx="260750" cy="332100"/>
          </a:xfrm>
        </p:grpSpPr>
        <p:sp>
          <p:nvSpPr>
            <p:cNvPr id="209" name="Google Shape;209;p20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20"/>
          <p:cNvSpPr/>
          <p:nvPr/>
        </p:nvSpPr>
        <p:spPr>
          <a:xfrm>
            <a:off x="5299451" y="1216284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12" name="Google Shape;212;p20"/>
          <p:cNvCxnSpPr>
            <a:endCxn id="211" idx="1"/>
          </p:cNvCxnSpPr>
          <p:nvPr/>
        </p:nvCxnSpPr>
        <p:spPr>
          <a:xfrm>
            <a:off x="4252651" y="3196484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3" name="Google Shape;21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7817" y="2679267"/>
            <a:ext cx="1034467" cy="1034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0"/>
          <p:cNvCxnSpPr/>
          <p:nvPr/>
        </p:nvCxnSpPr>
        <p:spPr>
          <a:xfrm>
            <a:off x="71619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0"/>
          <p:cNvCxnSpPr/>
          <p:nvPr/>
        </p:nvCxnSpPr>
        <p:spPr>
          <a:xfrm>
            <a:off x="93022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6" name="Google Shape;216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11785" y="3169434"/>
            <a:ext cx="908633" cy="9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 descr="Isolated Rainbow 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79551" y="1560384"/>
            <a:ext cx="2015965" cy="201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-3516" y="5371833"/>
            <a:ext cx="22092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Define Problem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2206752" y="5371833"/>
            <a:ext cx="25236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 Solution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493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Procure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7619051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Implement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986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Celebrate!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3" name="Google Shape;223;p20"/>
          <p:cNvSpPr/>
          <p:nvPr/>
        </p:nvSpPr>
        <p:spPr>
          <a:xfrm rot="5400000">
            <a:off x="622751" y="2398033"/>
            <a:ext cx="5676400" cy="1985600"/>
          </a:xfrm>
          <a:prstGeom prst="bracePair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8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“Technology” Itself Is Not a Solution</a:t>
            </a:r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0">
              <a:buNone/>
            </a:pPr>
            <a:r>
              <a:rPr lang="en" sz="2533" i="1">
                <a:latin typeface="Montserrat Medium"/>
                <a:ea typeface="Montserrat Medium"/>
                <a:cs typeface="Montserrat Medium"/>
                <a:sym typeface="Montserrat Medium"/>
              </a:rPr>
              <a:t>“Technology is everything that doesn't work yet.” </a:t>
            </a:r>
            <a:br>
              <a:rPr lang="en" sz="2533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533">
                <a:latin typeface="Montserrat Medium"/>
                <a:ea typeface="Montserrat Medium"/>
                <a:cs typeface="Montserrat Medium"/>
                <a:sym typeface="Montserrat Medium"/>
              </a:rPr>
              <a:t>— W. Danny Hillis</a:t>
            </a:r>
            <a:endParaRPr sz="2533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82588">
              <a:spcBef>
                <a:spcPts val="2133"/>
              </a:spcBef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The key “technology” in transit is the </a:t>
            </a:r>
            <a:r>
              <a:rPr lang="en" sz="2800" i="1">
                <a:latin typeface="Montserrat Medium"/>
                <a:ea typeface="Montserrat Medium"/>
                <a:cs typeface="Montserrat Medium"/>
                <a:sym typeface="Montserrat Medium"/>
              </a:rPr>
              <a:t>vehicle</a:t>
            </a:r>
            <a:endParaRPr sz="2800" i="1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Service and service design should lead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This is an area to iterate and learn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Be very cautious using technology to solve institutional problems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82588">
              <a:buSzPts val="2100"/>
              <a:buFont typeface="Montserrat"/>
              <a:buChar char="●"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Lean towards simple solutions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>
              <a:spcBef>
                <a:spcPts val="2133"/>
              </a:spcBef>
              <a:buNone/>
            </a:pPr>
            <a:endParaRPr sz="2533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0594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body" idx="1"/>
          </p:nvPr>
        </p:nvSpPr>
        <p:spPr>
          <a:xfrm>
            <a:off x="415600" y="20679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“The alarm system was ready. Scarred by the SARS epidemic that erupted in 2002, China had created an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infectious disease reporting system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that officials said was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world-class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: fast, thorough and, just as important,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immune from meddling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1467"/>
              </a:spcBef>
              <a:buNone/>
            </a:pP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Hospitals could input patients’ details into a computer and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instantly notify government health authorities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in Beijing, where officers are trained to spot and smother contagious outbreaks before they spread.</a:t>
            </a:r>
            <a:endParaRPr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1467"/>
              </a:spcBef>
              <a:spcAft>
                <a:spcPts val="1467"/>
              </a:spcAft>
              <a:buNone/>
            </a:pP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It didn’t work.</a:t>
            </a:r>
            <a:endParaRPr b="1" u="sng">
              <a:solidFill>
                <a:srgbClr val="333333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2"/>
          </p:nvPr>
        </p:nvSpPr>
        <p:spPr>
          <a:xfrm>
            <a:off x="6443200" y="20679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After doctors in Wuhan began treating clusters of patients stricken with a mysterious pneumonia in December, the reporting was supposed to have been automatic. Instead,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hospitals deferred to local health officials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who, over a political aversion to sharing bad news,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withheld information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about cases from the national reporting system — </a:t>
            </a:r>
            <a:r>
              <a:rPr lang="en" b="1" u="sng">
                <a:solidFill>
                  <a:srgbClr val="33333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keeping Beijing in the dark and delaying the response</a:t>
            </a:r>
            <a:r>
              <a:rPr lang="en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.”</a:t>
            </a:r>
            <a:endParaRPr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spcBef>
                <a:spcPts val="1467"/>
              </a:spcBef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None/>
            </a:pP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236" name="Google Shape;2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803067"/>
            <a:ext cx="87376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00" y="349933"/>
            <a:ext cx="2112251" cy="39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/>
        </p:nvSpPr>
        <p:spPr>
          <a:xfrm>
            <a:off x="2991392" y="272975"/>
            <a:ext cx="2970800" cy="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467"/>
              </a:spcAft>
              <a:buClr>
                <a:srgbClr val="000000"/>
              </a:buClr>
            </a:pPr>
            <a:r>
              <a:rPr lang="en" sz="1867" kern="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March 29, 2020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9187600" y="6028733"/>
            <a:ext cx="2588800" cy="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(Emphasis added)</a:t>
            </a:r>
            <a:endParaRPr sz="1867" kern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739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Keep Retaining Walls 4 ft or Lower If Possible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" name="Google Shape;245;p23"/>
          <p:cNvSpPr txBox="1">
            <a:spLocks noGrp="1"/>
          </p:cNvSpPr>
          <p:nvPr>
            <p:ph type="body" idx="1"/>
          </p:nvPr>
        </p:nvSpPr>
        <p:spPr>
          <a:xfrm>
            <a:off x="248100" y="4682333"/>
            <a:ext cx="11896800" cy="20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Montserrat"/>
              <a:buChar char="●"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Systems engineering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is key to success for complex projects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There is no clear “four feet” guideline in our industry.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Don’t want to do S.E.? Consider simplifying requirements.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“But the vendor already figured it out.”    Well, maybe.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>
              <a:spcBef>
                <a:spcPts val="2133"/>
              </a:spcBef>
              <a:buNone/>
            </a:pPr>
            <a:endParaRPr sz="2533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34" y="1526801"/>
            <a:ext cx="3980933" cy="298569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14325" dist="152400" dir="27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7" name="Google Shape;2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300" y="1526801"/>
            <a:ext cx="3980933" cy="2985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14325" dist="152400" dir="276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8" name="Google Shape;248;p23"/>
          <p:cNvGrpSpPr/>
          <p:nvPr/>
        </p:nvGrpSpPr>
        <p:grpSpPr>
          <a:xfrm>
            <a:off x="5081634" y="2970700"/>
            <a:ext cx="2682239" cy="1454000"/>
            <a:chOff x="3355581" y="1105825"/>
            <a:chExt cx="2011679" cy="1090500"/>
          </a:xfrm>
        </p:grpSpPr>
        <p:sp>
          <p:nvSpPr>
            <p:cNvPr id="249" name="Google Shape;249;p23"/>
            <p:cNvSpPr/>
            <p:nvPr/>
          </p:nvSpPr>
          <p:spPr>
            <a:xfrm rot="10800000">
              <a:off x="3364460" y="1105825"/>
              <a:ext cx="2002800" cy="1090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D9EAD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3355581" y="1336525"/>
              <a:ext cx="1619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This didn’t require engineering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23"/>
          <p:cNvGrpSpPr/>
          <p:nvPr/>
        </p:nvGrpSpPr>
        <p:grpSpPr>
          <a:xfrm>
            <a:off x="4403267" y="1526800"/>
            <a:ext cx="2794960" cy="1454000"/>
            <a:chOff x="3786056" y="2225450"/>
            <a:chExt cx="2096220" cy="1090500"/>
          </a:xfrm>
        </p:grpSpPr>
        <p:sp>
          <p:nvSpPr>
            <p:cNvPr id="252" name="Google Shape;252;p23"/>
            <p:cNvSpPr/>
            <p:nvPr/>
          </p:nvSpPr>
          <p:spPr>
            <a:xfrm>
              <a:off x="3786056" y="2225450"/>
              <a:ext cx="2002800" cy="10905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4CCCC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4262576" y="2459700"/>
              <a:ext cx="1619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This should have been engineered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3"/>
          <p:cNvSpPr/>
          <p:nvPr/>
        </p:nvSpPr>
        <p:spPr>
          <a:xfrm rot="-1851783">
            <a:off x="11166306" y="1688523"/>
            <a:ext cx="780525" cy="51950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444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3"/>
          <p:cNvSpPr/>
          <p:nvPr/>
        </p:nvSpPr>
        <p:spPr>
          <a:xfrm rot="-3480232">
            <a:off x="1871804" y="1346620"/>
            <a:ext cx="788129" cy="60720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444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5323384" y="2445967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2621084" y="982951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2" name="Google Shape;2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455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451" y="1216321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451" y="2679280"/>
            <a:ext cx="1034467" cy="1034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/>
          <p:nvPr/>
        </p:nvSpPr>
        <p:spPr>
          <a:xfrm>
            <a:off x="2669317" y="1216351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6" name="Google Shape;26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321" y="2446001"/>
            <a:ext cx="1501100" cy="1501100"/>
          </a:xfrm>
          <a:prstGeom prst="rect">
            <a:avLst/>
          </a:prstGeom>
          <a:noFill/>
          <a:ln>
            <a:noFill/>
          </a:ln>
          <a:effectLst>
            <a:outerShdw blurRad="214313" dist="123825" dir="27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67" name="Google Shape;267;p24"/>
          <p:cNvCxnSpPr>
            <a:stCxn id="266" idx="3"/>
            <a:endCxn id="265" idx="1"/>
          </p:cNvCxnSpPr>
          <p:nvPr/>
        </p:nvCxnSpPr>
        <p:spPr>
          <a:xfrm>
            <a:off x="1622420" y="3196551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8" name="Google Shape;26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6751" y="1216400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6751" y="2679333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6751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4"/>
          <p:cNvGrpSpPr/>
          <p:nvPr/>
        </p:nvGrpSpPr>
        <p:grpSpPr>
          <a:xfrm>
            <a:off x="3743117" y="4545617"/>
            <a:ext cx="347667" cy="561600"/>
            <a:chOff x="6412825" y="1732550"/>
            <a:chExt cx="260750" cy="421200"/>
          </a:xfrm>
        </p:grpSpPr>
        <p:sp>
          <p:nvSpPr>
            <p:cNvPr id="272" name="Google Shape;272;p24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3743117" y="1531349"/>
            <a:ext cx="347667" cy="561600"/>
            <a:chOff x="6412825" y="2537100"/>
            <a:chExt cx="260750" cy="421200"/>
          </a:xfrm>
        </p:grpSpPr>
        <p:sp>
          <p:nvSpPr>
            <p:cNvPr id="275" name="Google Shape;275;p24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24"/>
          <p:cNvGrpSpPr/>
          <p:nvPr/>
        </p:nvGrpSpPr>
        <p:grpSpPr>
          <a:xfrm>
            <a:off x="3743117" y="3169433"/>
            <a:ext cx="347667" cy="442800"/>
            <a:chOff x="6412825" y="3430850"/>
            <a:chExt cx="260750" cy="332100"/>
          </a:xfrm>
        </p:grpSpPr>
        <p:sp>
          <p:nvSpPr>
            <p:cNvPr id="278" name="Google Shape;278;p24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6672717" y="4577685"/>
            <a:ext cx="347667" cy="561600"/>
            <a:chOff x="6412825" y="1732550"/>
            <a:chExt cx="260750" cy="421200"/>
          </a:xfrm>
        </p:grpSpPr>
        <p:sp>
          <p:nvSpPr>
            <p:cNvPr id="281" name="Google Shape;281;p24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24"/>
          <p:cNvGrpSpPr/>
          <p:nvPr/>
        </p:nvGrpSpPr>
        <p:grpSpPr>
          <a:xfrm>
            <a:off x="6672717" y="3050551"/>
            <a:ext cx="347667" cy="561600"/>
            <a:chOff x="6412825" y="2537100"/>
            <a:chExt cx="260750" cy="421200"/>
          </a:xfrm>
        </p:grpSpPr>
        <p:sp>
          <p:nvSpPr>
            <p:cNvPr id="284" name="Google Shape;284;p24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6672717" y="1682217"/>
            <a:ext cx="347667" cy="442800"/>
            <a:chOff x="6412825" y="3430850"/>
            <a:chExt cx="260750" cy="332100"/>
          </a:xfrm>
        </p:grpSpPr>
        <p:sp>
          <p:nvSpPr>
            <p:cNvPr id="287" name="Google Shape;287;p24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/>
          <p:nvPr/>
        </p:nvSpPr>
        <p:spPr>
          <a:xfrm>
            <a:off x="5299451" y="1216284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90" name="Google Shape;290;p24"/>
          <p:cNvCxnSpPr>
            <a:endCxn id="289" idx="1"/>
          </p:cNvCxnSpPr>
          <p:nvPr/>
        </p:nvCxnSpPr>
        <p:spPr>
          <a:xfrm>
            <a:off x="4252651" y="3196484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1" name="Google Shape;291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7817" y="2679267"/>
            <a:ext cx="1034467" cy="1034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4"/>
          <p:cNvCxnSpPr/>
          <p:nvPr/>
        </p:nvCxnSpPr>
        <p:spPr>
          <a:xfrm>
            <a:off x="71619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24"/>
          <p:cNvCxnSpPr/>
          <p:nvPr/>
        </p:nvCxnSpPr>
        <p:spPr>
          <a:xfrm>
            <a:off x="93022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4" name="Google Shape;294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11785" y="3169434"/>
            <a:ext cx="908633" cy="9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 descr="Isolated Rainbow 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79551" y="1560384"/>
            <a:ext cx="2015965" cy="201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4"/>
          <p:cNvSpPr txBox="1"/>
          <p:nvPr/>
        </p:nvSpPr>
        <p:spPr>
          <a:xfrm>
            <a:off x="-3516" y="5371833"/>
            <a:ext cx="22092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Define Problem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2205701" y="5371833"/>
            <a:ext cx="25236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 Solution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8" name="Google Shape;298;p24"/>
          <p:cNvSpPr txBox="1"/>
          <p:nvPr/>
        </p:nvSpPr>
        <p:spPr>
          <a:xfrm>
            <a:off x="493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Procure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7619051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Implement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986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Celebrate!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1" name="Google Shape;301;p24"/>
          <p:cNvSpPr/>
          <p:nvPr/>
        </p:nvSpPr>
        <p:spPr>
          <a:xfrm rot="5400000">
            <a:off x="4337133" y="1205067"/>
            <a:ext cx="6249600" cy="4370800"/>
          </a:xfrm>
          <a:prstGeom prst="bracePair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49237"/>
            <a:ext cx="7772400" cy="1656688"/>
          </a:xfrm>
        </p:spPr>
        <p:txBody>
          <a:bodyPr>
            <a:normAutofit fontScale="90000"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FIND US AT </a:t>
            </a:r>
            <a:r>
              <a:rPr lang="en-US" dirty="0">
                <a:hlinkClick r:id="rId3"/>
              </a:rPr>
              <a:t>https://ctaa.org/about-n-catt</a:t>
            </a:r>
            <a:r>
              <a:rPr lang="en-US">
                <a:hlinkClick r:id="rId3"/>
              </a:rPr>
              <a:t>/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3" descr="ctaa_logo_transparent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11" r="-90011"/>
          <a:stretch>
            <a:fillRect/>
          </a:stretch>
        </p:blipFill>
        <p:spPr bwMode="auto">
          <a:xfrm>
            <a:off x="2133600" y="2705926"/>
            <a:ext cx="8229600" cy="26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0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Start from your Minimum Viable Product</a:t>
            </a:r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0">
              <a:buNone/>
            </a:pPr>
            <a:r>
              <a:rPr lang="en" sz="2533" i="1">
                <a:latin typeface="Montserrat Medium"/>
                <a:ea typeface="Montserrat Medium"/>
                <a:cs typeface="Montserrat Medium"/>
                <a:sym typeface="Montserrat Medium"/>
              </a:rPr>
              <a:t>“If everyone is special, no one is.” </a:t>
            </a:r>
            <a:br>
              <a:rPr lang="en" sz="2533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533">
                <a:latin typeface="Montserrat Medium"/>
                <a:ea typeface="Montserrat Medium"/>
                <a:cs typeface="Montserrat Medium"/>
                <a:sym typeface="Montserrat Medium"/>
              </a:rPr>
              <a:t>— Dashiell Parr</a:t>
            </a:r>
            <a:endParaRPr sz="2533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74121">
              <a:spcBef>
                <a:spcPts val="2133"/>
              </a:spcBef>
              <a:buSzPts val="2000"/>
              <a:buFont typeface="Montserrat"/>
              <a:buChar char="●"/>
            </a:pPr>
            <a:r>
              <a:rPr lang="en" sz="2667">
                <a:latin typeface="Montserrat"/>
                <a:ea typeface="Montserrat"/>
                <a:cs typeface="Montserrat"/>
                <a:sym typeface="Montserrat"/>
              </a:rPr>
              <a:t>Know what’s important and rank </a:t>
            </a:r>
            <a:r>
              <a:rPr lang="en" sz="2667" i="1">
                <a:latin typeface="Montserrat"/>
                <a:ea typeface="Montserrat"/>
                <a:cs typeface="Montserrat"/>
                <a:sym typeface="Montserrat"/>
              </a:rPr>
              <a:t>ruthlessly</a:t>
            </a:r>
            <a:endParaRPr sz="2667" i="1">
              <a:latin typeface="Montserrat"/>
              <a:ea typeface="Montserrat"/>
              <a:cs typeface="Montserrat"/>
              <a:sym typeface="Montserrat"/>
            </a:endParaRPr>
          </a:p>
          <a:p>
            <a:pPr indent="-474121">
              <a:buSzPts val="2000"/>
              <a:buFont typeface="Montserrat"/>
              <a:buChar char="●"/>
            </a:pPr>
            <a:r>
              <a:rPr lang="en" sz="2667">
                <a:latin typeface="Montserrat"/>
                <a:ea typeface="Montserrat"/>
                <a:cs typeface="Montserrat"/>
                <a:sym typeface="Montserrat"/>
              </a:rPr>
              <a:t>The smaller the problem space, the simpler the solution can be</a:t>
            </a:r>
            <a:endParaRPr sz="2667">
              <a:latin typeface="Montserrat"/>
              <a:ea typeface="Montserrat"/>
              <a:cs typeface="Montserrat"/>
              <a:sym typeface="Montserrat"/>
            </a:endParaRPr>
          </a:p>
          <a:p>
            <a:pPr indent="-474121">
              <a:buSzPts val="2000"/>
              <a:buFont typeface="Montserrat"/>
              <a:buChar char="●"/>
            </a:pPr>
            <a:r>
              <a:rPr lang="en" sz="2667">
                <a:latin typeface="Montserrat"/>
                <a:ea typeface="Montserrat"/>
                <a:cs typeface="Montserrat"/>
                <a:sym typeface="Montserrat"/>
              </a:rPr>
              <a:t>Technology is limited primarily by our ability to manage its complexity</a:t>
            </a:r>
            <a:endParaRPr sz="2667">
              <a:latin typeface="Montserrat"/>
              <a:ea typeface="Montserrat"/>
              <a:cs typeface="Montserrat"/>
              <a:sym typeface="Montserrat"/>
            </a:endParaRPr>
          </a:p>
          <a:p>
            <a:pPr indent="-474121">
              <a:buSzPts val="2000"/>
              <a:buFont typeface="Montserrat"/>
              <a:buChar char="●"/>
            </a:pPr>
            <a:r>
              <a:rPr lang="en" sz="2667">
                <a:latin typeface="Montserrat"/>
                <a:ea typeface="Montserrat"/>
                <a:cs typeface="Montserrat"/>
                <a:sym typeface="Montserrat"/>
              </a:rPr>
              <a:t>One approach: work backward from the resources you’ll have to maintain what you procure</a:t>
            </a:r>
            <a:endParaRPr sz="2667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buNone/>
            </a:pP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>
              <a:spcBef>
                <a:spcPts val="2133"/>
              </a:spcBef>
              <a:buNone/>
            </a:pPr>
            <a:endParaRPr sz="2533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7100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Risk Management </a:t>
            </a:r>
            <a:r>
              <a:rPr lang="en"/>
              <a:t>Supports Prioritization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313" name="Google Shape;313;p26"/>
          <p:cNvGraphicFramePr/>
          <p:nvPr>
            <p:extLst>
              <p:ext uri="{D42A27DB-BD31-4B8C-83A1-F6EECF244321}">
                <p14:modId xmlns:p14="http://schemas.microsoft.com/office/powerpoint/2010/main" val="937697958"/>
              </p:ext>
            </p:extLst>
          </p:nvPr>
        </p:nvGraphicFramePr>
        <p:xfrm>
          <a:off x="832906" y="1512946"/>
          <a:ext cx="10526187" cy="53450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2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6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Likelihood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 Likelihood</a:t>
                      </a: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Likelihood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79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Impact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Natural disaster with sustained loss of power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Global pandemic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Office internet access outage</a:t>
                      </a: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444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Staff turnover</a:t>
                      </a: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Major software upgrade</a:t>
                      </a: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79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 Impact</a:t>
                      </a: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 barn loss of HVAC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D943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Workstation failure</a:t>
                      </a:r>
                      <a:endParaRPr sz="2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Tablet failure</a:t>
                      </a:r>
                      <a:endParaRPr sz="2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Driver data entry error</a:t>
                      </a:r>
                      <a:endParaRPr sz="2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Minor software upgrade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88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Impact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 barn door motors fail</a:t>
                      </a:r>
                      <a:endParaRPr sz="2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D943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Misspelled pickup address</a:t>
                      </a:r>
                      <a:endParaRPr sz="2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D943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" sz="25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 network dead zone</a:t>
                      </a:r>
                      <a:endParaRPr sz="25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05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Key Risk Management Strategies</a:t>
            </a:r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657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Dig down to core problems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Carefully analyze costs and benefits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Apply systems thinking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Engineer only when needed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Cultivate leadership- and trade-off-based thinking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507987">
              <a:buSzPts val="2400"/>
              <a:buFont typeface="Montserrat"/>
              <a:buChar char="●"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Use standards and support development of more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1687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/>
          <p:nvPr/>
        </p:nvSpPr>
        <p:spPr>
          <a:xfrm>
            <a:off x="5323384" y="2445967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2621084" y="982951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26" name="Google Shape;3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455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451" y="1216321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451" y="2679280"/>
            <a:ext cx="1034467" cy="103449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2669317" y="1216351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0" name="Google Shape;33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321" y="2446001"/>
            <a:ext cx="1501100" cy="1501100"/>
          </a:xfrm>
          <a:prstGeom prst="rect">
            <a:avLst/>
          </a:prstGeom>
          <a:noFill/>
          <a:ln>
            <a:noFill/>
          </a:ln>
          <a:effectLst>
            <a:outerShdw blurRad="214313" dist="123825" dir="27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331" name="Google Shape;331;p28"/>
          <p:cNvCxnSpPr>
            <a:stCxn id="330" idx="3"/>
            <a:endCxn id="329" idx="1"/>
          </p:cNvCxnSpPr>
          <p:nvPr/>
        </p:nvCxnSpPr>
        <p:spPr>
          <a:xfrm>
            <a:off x="1622420" y="3196551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32" name="Google Shape;33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6751" y="1216400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6751" y="2679333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6751" y="4142267"/>
            <a:ext cx="1034467" cy="1034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28"/>
          <p:cNvGrpSpPr/>
          <p:nvPr/>
        </p:nvGrpSpPr>
        <p:grpSpPr>
          <a:xfrm>
            <a:off x="3743117" y="4545617"/>
            <a:ext cx="347667" cy="561600"/>
            <a:chOff x="6412825" y="1732550"/>
            <a:chExt cx="260750" cy="421200"/>
          </a:xfrm>
        </p:grpSpPr>
        <p:sp>
          <p:nvSpPr>
            <p:cNvPr id="336" name="Google Shape;336;p28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743117" y="1531349"/>
            <a:ext cx="347667" cy="561600"/>
            <a:chOff x="6412825" y="2537100"/>
            <a:chExt cx="260750" cy="421200"/>
          </a:xfrm>
        </p:grpSpPr>
        <p:sp>
          <p:nvSpPr>
            <p:cNvPr id="339" name="Google Shape;339;p28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8"/>
          <p:cNvGrpSpPr/>
          <p:nvPr/>
        </p:nvGrpSpPr>
        <p:grpSpPr>
          <a:xfrm>
            <a:off x="3743117" y="3169433"/>
            <a:ext cx="347667" cy="442800"/>
            <a:chOff x="6412825" y="3430850"/>
            <a:chExt cx="260750" cy="332100"/>
          </a:xfrm>
        </p:grpSpPr>
        <p:sp>
          <p:nvSpPr>
            <p:cNvPr id="342" name="Google Shape;342;p28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8"/>
          <p:cNvGrpSpPr/>
          <p:nvPr/>
        </p:nvGrpSpPr>
        <p:grpSpPr>
          <a:xfrm>
            <a:off x="6672717" y="4577685"/>
            <a:ext cx="347667" cy="561600"/>
            <a:chOff x="6412825" y="1732550"/>
            <a:chExt cx="260750" cy="421200"/>
          </a:xfrm>
        </p:grpSpPr>
        <p:sp>
          <p:nvSpPr>
            <p:cNvPr id="345" name="Google Shape;345;p28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6672717" y="3050551"/>
            <a:ext cx="347667" cy="561600"/>
            <a:chOff x="6412825" y="2537100"/>
            <a:chExt cx="260750" cy="421200"/>
          </a:xfrm>
        </p:grpSpPr>
        <p:sp>
          <p:nvSpPr>
            <p:cNvPr id="348" name="Google Shape;348;p28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28"/>
          <p:cNvGrpSpPr/>
          <p:nvPr/>
        </p:nvGrpSpPr>
        <p:grpSpPr>
          <a:xfrm>
            <a:off x="6672717" y="1682217"/>
            <a:ext cx="347667" cy="442800"/>
            <a:chOff x="6412825" y="3430850"/>
            <a:chExt cx="260750" cy="332100"/>
          </a:xfrm>
        </p:grpSpPr>
        <p:sp>
          <p:nvSpPr>
            <p:cNvPr id="351" name="Google Shape;351;p28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8"/>
          <p:cNvSpPr/>
          <p:nvPr/>
        </p:nvSpPr>
        <p:spPr>
          <a:xfrm>
            <a:off x="5299451" y="1216284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54" name="Google Shape;354;p28"/>
          <p:cNvCxnSpPr>
            <a:endCxn id="353" idx="1"/>
          </p:cNvCxnSpPr>
          <p:nvPr/>
        </p:nvCxnSpPr>
        <p:spPr>
          <a:xfrm>
            <a:off x="4252651" y="3196484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55" name="Google Shape;35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7817" y="2679267"/>
            <a:ext cx="1034467" cy="1034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28"/>
          <p:cNvCxnSpPr/>
          <p:nvPr/>
        </p:nvCxnSpPr>
        <p:spPr>
          <a:xfrm>
            <a:off x="71619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7" name="Google Shape;357;p28"/>
          <p:cNvCxnSpPr/>
          <p:nvPr/>
        </p:nvCxnSpPr>
        <p:spPr>
          <a:xfrm>
            <a:off x="9302284" y="3196500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58" name="Google Shape;358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11785" y="3169434"/>
            <a:ext cx="908633" cy="9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8" descr="Isolated Rainbow 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79551" y="1560384"/>
            <a:ext cx="2015965" cy="201596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8"/>
          <p:cNvSpPr txBox="1"/>
          <p:nvPr/>
        </p:nvSpPr>
        <p:spPr>
          <a:xfrm>
            <a:off x="-3516" y="5371833"/>
            <a:ext cx="22092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Define Problem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2205684" y="5371833"/>
            <a:ext cx="25236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 Solution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2" name="Google Shape;362;p28"/>
          <p:cNvSpPr txBox="1"/>
          <p:nvPr/>
        </p:nvSpPr>
        <p:spPr>
          <a:xfrm>
            <a:off x="493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Procure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3" name="Google Shape;363;p28"/>
          <p:cNvSpPr txBox="1"/>
          <p:nvPr/>
        </p:nvSpPr>
        <p:spPr>
          <a:xfrm>
            <a:off x="7619051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Implement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9863517" y="5371833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Celebrate!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5" name="Google Shape;365;p28"/>
          <p:cNvSpPr/>
          <p:nvPr/>
        </p:nvSpPr>
        <p:spPr>
          <a:xfrm rot="5400000">
            <a:off x="8222379" y="2398033"/>
            <a:ext cx="5676400" cy="1985600"/>
          </a:xfrm>
          <a:prstGeom prst="bracePair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7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800" cy="23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Thank you!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1" name="Google Shape;371;p29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800" cy="14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(For real this time)</a:t>
            </a:r>
            <a:endParaRPr sz="48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29"/>
          <p:cNvSpPr txBox="1">
            <a:spLocks noGrp="1"/>
          </p:cNvSpPr>
          <p:nvPr>
            <p:ph type="subTitle" idx="1"/>
          </p:nvPr>
        </p:nvSpPr>
        <p:spPr>
          <a:xfrm>
            <a:off x="429584" y="48069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>
                <a:latin typeface="Montserrat Medium"/>
                <a:ea typeface="Montserrat Medium"/>
                <a:cs typeface="Montserrat Medium"/>
                <a:sym typeface="Montserrat Medium"/>
              </a:rPr>
              <a:t>Kevin Chambers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r>
              <a:rPr lang="en" sz="3200">
                <a:latin typeface="Montserrat Medium"/>
                <a:ea typeface="Montserrat Medium"/>
                <a:cs typeface="Montserrat Medium"/>
                <a:sym typeface="Montserrat Medium"/>
              </a:rPr>
              <a:t>kc@fullpath.io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3" name="Google Shape;3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468" y="4009191"/>
            <a:ext cx="3803033" cy="87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grossglaser@ctaa.org</a:t>
            </a:r>
            <a:r>
              <a:rPr lang="en-US" dirty="0"/>
              <a:t>, 202-386-1669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carpenter@ctaa.org</a:t>
            </a:r>
            <a:r>
              <a:rPr lang="en-US" dirty="0"/>
              <a:t>, 202-415-9688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kc@fullpath.io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3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CTAA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899"/>
            <a:ext cx="2266950" cy="1133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850" y="2408663"/>
            <a:ext cx="7418696" cy="29291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National Technical Assistance Center</a:t>
            </a:r>
          </a:p>
          <a:p>
            <a:r>
              <a:rPr lang="en-US" dirty="0"/>
              <a:t>Launched in late 2019</a:t>
            </a:r>
          </a:p>
          <a:p>
            <a:r>
              <a:rPr lang="en-US" dirty="0"/>
              <a:t>Operated by Community Transportation Association of America</a:t>
            </a:r>
          </a:p>
          <a:p>
            <a:r>
              <a:rPr lang="en-US" dirty="0"/>
              <a:t>Through a cooperative agreement with the Federal Transit Administration (FTA)</a:t>
            </a:r>
          </a:p>
          <a:p>
            <a:endParaRPr lang="en-US" dirty="0"/>
          </a:p>
        </p:txBody>
      </p:sp>
      <p:pic>
        <p:nvPicPr>
          <p:cNvPr id="10" name="Picture 9" title="DOT - FT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8" y="207576"/>
            <a:ext cx="1240225" cy="124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9C5233-60E6-1E49-A782-55DEDF5B1D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47" y="321899"/>
            <a:ext cx="3574415" cy="14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CTAA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899"/>
            <a:ext cx="2266950" cy="1133475"/>
          </a:xfrm>
          <a:prstGeom prst="rect">
            <a:avLst/>
          </a:prstGeom>
        </p:spPr>
      </p:pic>
      <p:pic>
        <p:nvPicPr>
          <p:cNvPr id="10" name="Picture 9" title="DOT - FT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8" y="207576"/>
            <a:ext cx="1240225" cy="124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9C5233-60E6-1E49-A782-55DEDF5B1D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67" y="321899"/>
            <a:ext cx="3574415" cy="14370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DEC58-46F9-CA4B-B63C-A1461DFAA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1825"/>
            <a:ext cx="8229600" cy="40743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National Center for Applied Transit is the newest technical assistance center funded by the Federal Transit Administration (FTA). N-CATT’s mission is to provide 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</a:rPr>
              <a:t>small-urban, rural, and tribal transit agencies with 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practical, replicable resources that help them apply technological solutions and innovations. N-CATT is carrying out this mission by 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</a:rPr>
              <a:t>analyzing information, communicating it, helping transit systems plan, and encouraging implementation of cost-effective, value-adding technology.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31262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917C19-266F-EF4B-8EA8-0429F8EAD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your needs?</a:t>
            </a:r>
          </a:p>
          <a:p>
            <a:pPr lvl="1"/>
            <a:r>
              <a:rPr lang="en-US" dirty="0"/>
              <a:t>How did you get to that?</a:t>
            </a:r>
          </a:p>
          <a:p>
            <a:r>
              <a:rPr lang="en-US" dirty="0"/>
              <a:t>How will you prioritize with the resources you have?</a:t>
            </a:r>
          </a:p>
          <a:p>
            <a:pPr lvl="1"/>
            <a:r>
              <a:rPr lang="en-US" dirty="0"/>
              <a:t>What will get you closest to accomplishing your goals?</a:t>
            </a:r>
          </a:p>
          <a:p>
            <a:r>
              <a:rPr lang="en-US" dirty="0"/>
              <a:t>Who can you collaborate with?</a:t>
            </a:r>
          </a:p>
          <a:p>
            <a:pPr lvl="1"/>
            <a:r>
              <a:rPr lang="en-US" dirty="0"/>
              <a:t>Group resources, band together!</a:t>
            </a:r>
          </a:p>
          <a:p>
            <a:pPr lvl="1"/>
            <a:r>
              <a:rPr lang="en-US" dirty="0"/>
              <a:t>Learn from peers – pitfalls, strategies, etc.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0C235F-082F-FB40-A6EC-6BB8465B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you want some technology</a:t>
            </a:r>
          </a:p>
        </p:txBody>
      </p:sp>
    </p:spTree>
    <p:extLst>
      <p:ext uri="{BB962C8B-B14F-4D97-AF65-F5344CB8AC3E}">
        <p14:creationId xmlns:p14="http://schemas.microsoft.com/office/powerpoint/2010/main" val="402325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3966E-81B3-2448-91E9-40D2423D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BBD01E-6A83-9E48-AB5D-D7A54874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00039-A302-9848-8E5D-FA0BE728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51" y="480158"/>
            <a:ext cx="7372395" cy="59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FB3E8-6B84-034B-90D8-8DB800E4A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deliberate, be focused</a:t>
            </a:r>
          </a:p>
          <a:p>
            <a:r>
              <a:rPr lang="en-US" dirty="0"/>
              <a:t>Learn vendor-speak</a:t>
            </a:r>
          </a:p>
          <a:p>
            <a:r>
              <a:rPr lang="en-US" dirty="0"/>
              <a:t>Test, test, test</a:t>
            </a:r>
          </a:p>
          <a:p>
            <a:r>
              <a:rPr lang="en-US" dirty="0"/>
              <a:t>Determine the return on investment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E58B6-58BA-A347-9681-23BF8A4F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worth it! Probably </a:t>
            </a:r>
          </a:p>
        </p:txBody>
      </p:sp>
    </p:spTree>
    <p:extLst>
      <p:ext uri="{BB962C8B-B14F-4D97-AF65-F5344CB8AC3E}">
        <p14:creationId xmlns:p14="http://schemas.microsoft.com/office/powerpoint/2010/main" val="257115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Framework for Making Technology Decisions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292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April 15, 2020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3200">
                <a:latin typeface="Montserrat Medium"/>
                <a:ea typeface="Montserrat Medium"/>
                <a:cs typeface="Montserrat Medium"/>
                <a:sym typeface="Montserrat Medium"/>
              </a:rPr>
              <a:t>National Center for Applied Transit Technology</a:t>
            </a:r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endParaRPr sz="3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indent="0"/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Kevin Chambers</a:t>
            </a:r>
            <a:b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2400">
                <a:latin typeface="Montserrat Medium"/>
                <a:ea typeface="Montserrat Medium"/>
                <a:cs typeface="Montserrat Medium"/>
                <a:sym typeface="Montserrat Medium"/>
              </a:rPr>
              <a:t>Full Path Transit Technology</a:t>
            </a:r>
            <a:endParaRPr sz="2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9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5319867" y="3306600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617567" y="1843584"/>
            <a:ext cx="1501200" cy="1501200"/>
          </a:xfrm>
          <a:prstGeom prst="donut">
            <a:avLst>
              <a:gd name="adj" fmla="val 15924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3947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Framework for Making Technology Decisions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939" y="5002900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933" y="2076955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0935" y="3539913"/>
            <a:ext cx="1034467" cy="103449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2665800" y="2076984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803" y="3306634"/>
            <a:ext cx="1501100" cy="1501100"/>
          </a:xfrm>
          <a:prstGeom prst="rect">
            <a:avLst/>
          </a:prstGeom>
          <a:noFill/>
          <a:ln>
            <a:noFill/>
          </a:ln>
          <a:effectLst>
            <a:outerShdw blurRad="214313" dist="123825" dir="27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68" name="Google Shape;68;p14"/>
          <p:cNvCxnSpPr>
            <a:stCxn id="67" idx="3"/>
            <a:endCxn id="66" idx="1"/>
          </p:cNvCxnSpPr>
          <p:nvPr/>
        </p:nvCxnSpPr>
        <p:spPr>
          <a:xfrm>
            <a:off x="1618903" y="4057184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3235" y="2077033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3235" y="3539967"/>
            <a:ext cx="1034467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3235" y="5002900"/>
            <a:ext cx="1034467" cy="1034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3739600" y="5406251"/>
            <a:ext cx="347667" cy="561600"/>
            <a:chOff x="6412825" y="1732550"/>
            <a:chExt cx="260750" cy="421200"/>
          </a:xfrm>
        </p:grpSpPr>
        <p:sp>
          <p:nvSpPr>
            <p:cNvPr id="73" name="Google Shape;73;p14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3739600" y="2391983"/>
            <a:ext cx="347667" cy="561600"/>
            <a:chOff x="6412825" y="2537100"/>
            <a:chExt cx="260750" cy="421200"/>
          </a:xfrm>
        </p:grpSpPr>
        <p:sp>
          <p:nvSpPr>
            <p:cNvPr id="76" name="Google Shape;76;p14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14"/>
          <p:cNvGrpSpPr/>
          <p:nvPr/>
        </p:nvGrpSpPr>
        <p:grpSpPr>
          <a:xfrm>
            <a:off x="3739600" y="4030067"/>
            <a:ext cx="347667" cy="442800"/>
            <a:chOff x="6412825" y="3430850"/>
            <a:chExt cx="260750" cy="332100"/>
          </a:xfrm>
        </p:grpSpPr>
        <p:sp>
          <p:nvSpPr>
            <p:cNvPr id="79" name="Google Shape;79;p14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4"/>
          <p:cNvGrpSpPr/>
          <p:nvPr/>
        </p:nvGrpSpPr>
        <p:grpSpPr>
          <a:xfrm>
            <a:off x="6669200" y="5438319"/>
            <a:ext cx="347667" cy="561600"/>
            <a:chOff x="6412825" y="1732550"/>
            <a:chExt cx="260750" cy="421200"/>
          </a:xfrm>
        </p:grpSpPr>
        <p:sp>
          <p:nvSpPr>
            <p:cNvPr id="82" name="Google Shape;82;p14"/>
            <p:cNvSpPr/>
            <p:nvPr/>
          </p:nvSpPr>
          <p:spPr>
            <a:xfrm>
              <a:off x="6412825" y="1732550"/>
              <a:ext cx="96300" cy="421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577275" y="1903550"/>
              <a:ext cx="96300" cy="250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14"/>
          <p:cNvGrpSpPr/>
          <p:nvPr/>
        </p:nvGrpSpPr>
        <p:grpSpPr>
          <a:xfrm>
            <a:off x="6669200" y="3911184"/>
            <a:ext cx="347667" cy="561600"/>
            <a:chOff x="6412825" y="2537100"/>
            <a:chExt cx="260750" cy="421200"/>
          </a:xfrm>
        </p:grpSpPr>
        <p:sp>
          <p:nvSpPr>
            <p:cNvPr id="85" name="Google Shape;85;p14"/>
            <p:cNvSpPr/>
            <p:nvPr/>
          </p:nvSpPr>
          <p:spPr>
            <a:xfrm>
              <a:off x="6577275" y="2537100"/>
              <a:ext cx="96300" cy="4212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412825" y="2708100"/>
              <a:ext cx="96300" cy="2502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6669200" y="2542851"/>
            <a:ext cx="347667" cy="442800"/>
            <a:chOff x="6412825" y="3430850"/>
            <a:chExt cx="260750" cy="332100"/>
          </a:xfrm>
        </p:grpSpPr>
        <p:sp>
          <p:nvSpPr>
            <p:cNvPr id="88" name="Google Shape;88;p14"/>
            <p:cNvSpPr/>
            <p:nvPr/>
          </p:nvSpPr>
          <p:spPr>
            <a:xfrm>
              <a:off x="6577275" y="3430850"/>
              <a:ext cx="96300" cy="3321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412825" y="3430850"/>
              <a:ext cx="96300" cy="3321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4"/>
          <p:cNvSpPr/>
          <p:nvPr/>
        </p:nvSpPr>
        <p:spPr>
          <a:xfrm>
            <a:off x="5295933" y="2076917"/>
            <a:ext cx="212000" cy="396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1" name="Google Shape;91;p14"/>
          <p:cNvCxnSpPr>
            <a:endCxn id="90" idx="1"/>
          </p:cNvCxnSpPr>
          <p:nvPr/>
        </p:nvCxnSpPr>
        <p:spPr>
          <a:xfrm>
            <a:off x="4249133" y="4057117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2" name="Google Shape;9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64300" y="3539900"/>
            <a:ext cx="1034467" cy="1034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4"/>
          <p:cNvCxnSpPr/>
          <p:nvPr/>
        </p:nvCxnSpPr>
        <p:spPr>
          <a:xfrm>
            <a:off x="7158467" y="4057133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4"/>
          <p:cNvCxnSpPr/>
          <p:nvPr/>
        </p:nvCxnSpPr>
        <p:spPr>
          <a:xfrm>
            <a:off x="9298767" y="4057133"/>
            <a:ext cx="1046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5" name="Google Shape;9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08268" y="4030068"/>
            <a:ext cx="908633" cy="9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solated Rainbow 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76034" y="2421018"/>
            <a:ext cx="2015965" cy="201596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-7033" y="6232467"/>
            <a:ext cx="22092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Define Problem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202167" y="6232467"/>
            <a:ext cx="25208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 Solution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930000" y="6232467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Procure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7615533" y="6232467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Implement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860000" y="6232467"/>
            <a:ext cx="2332000" cy="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Celebrate!</a:t>
            </a:r>
            <a:endParaRPr sz="1867" kern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413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FMM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PFMM ppt theme.thmx</Template>
  <TotalTime>66217</TotalTime>
  <Words>922</Words>
  <Application>Microsoft Office PowerPoint</Application>
  <PresentationFormat>Widescreen</PresentationFormat>
  <Paragraphs>144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Impact</vt:lpstr>
      <vt:lpstr>Montserrat</vt:lpstr>
      <vt:lpstr>Montserrat Medium</vt:lpstr>
      <vt:lpstr>Montserrat SemiBold</vt:lpstr>
      <vt:lpstr>Times New Roman</vt:lpstr>
      <vt:lpstr>Wingdings</vt:lpstr>
      <vt:lpstr>PFMM ppt theme</vt:lpstr>
      <vt:lpstr>NRC theme</vt:lpstr>
      <vt:lpstr>1_Theme1</vt:lpstr>
      <vt:lpstr>2_Theme1</vt:lpstr>
      <vt:lpstr>NewsPrint</vt:lpstr>
      <vt:lpstr>1_Custom Design</vt:lpstr>
      <vt:lpstr>Office Theme</vt:lpstr>
      <vt:lpstr>1_Office Theme</vt:lpstr>
      <vt:lpstr>Simple Light</vt:lpstr>
      <vt:lpstr>FRAMEWORK FOR TECHNOLOGY DECISIONMAKING</vt:lpstr>
      <vt:lpstr>FIND US AT https://ctaa.org/about-n-catt/ </vt:lpstr>
      <vt:lpstr>PowerPoint Presentation</vt:lpstr>
      <vt:lpstr>PowerPoint Presentation</vt:lpstr>
      <vt:lpstr>So, you want some technology</vt:lpstr>
      <vt:lpstr>PowerPoint Presentation</vt:lpstr>
      <vt:lpstr>It’s worth it! Probably </vt:lpstr>
      <vt:lpstr>Framework for Making Technology Decisions</vt:lpstr>
      <vt:lpstr>Framework for Making Technology Decisions</vt:lpstr>
      <vt:lpstr>Thank you.</vt:lpstr>
      <vt:lpstr>What We Wish For</vt:lpstr>
      <vt:lpstr>Key Barriers to Applying Technology in Transit</vt:lpstr>
      <vt:lpstr>PowerPoint Presentation</vt:lpstr>
      <vt:lpstr>Defining the Problem is Key</vt:lpstr>
      <vt:lpstr>PowerPoint Presentation</vt:lpstr>
      <vt:lpstr>“Technology” Itself Is Not a Solution</vt:lpstr>
      <vt:lpstr>PowerPoint Presentation</vt:lpstr>
      <vt:lpstr>Keep Retaining Walls 4 ft or Lower If Possible</vt:lpstr>
      <vt:lpstr>PowerPoint Presentation</vt:lpstr>
      <vt:lpstr>Start from your Minimum Viable Product</vt:lpstr>
      <vt:lpstr>Risk Management Supports Prioritization</vt:lpstr>
      <vt:lpstr>Key Risk Management Strategies</vt:lpstr>
      <vt:lpstr>PowerPoint Presentation</vt:lpstr>
      <vt:lpstr>Thank you!</vt:lpstr>
      <vt:lpstr>Contacts</vt:lpstr>
    </vt:vector>
  </TitlesOfParts>
  <Company>CTAA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Gross-Glaser</dc:creator>
  <cp:lastModifiedBy>John Kemp</cp:lastModifiedBy>
  <cp:revision>565</cp:revision>
  <cp:lastPrinted>2018-07-16T21:17:38Z</cp:lastPrinted>
  <dcterms:created xsi:type="dcterms:W3CDTF">2018-02-02T16:49:08Z</dcterms:created>
  <dcterms:modified xsi:type="dcterms:W3CDTF">2020-05-06T20:15:12Z</dcterms:modified>
</cp:coreProperties>
</file>